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68" r:id="rId3"/>
    <p:sldId id="328" r:id="rId4"/>
    <p:sldId id="278" r:id="rId5"/>
    <p:sldId id="279" r:id="rId6"/>
    <p:sldId id="330" r:id="rId7"/>
    <p:sldId id="261" r:id="rId8"/>
    <p:sldId id="311" r:id="rId9"/>
    <p:sldId id="260" r:id="rId10"/>
    <p:sldId id="262" r:id="rId11"/>
    <p:sldId id="322" r:id="rId12"/>
    <p:sldId id="312" r:id="rId13"/>
    <p:sldId id="314" r:id="rId14"/>
    <p:sldId id="280" r:id="rId15"/>
    <p:sldId id="325" r:id="rId16"/>
    <p:sldId id="263" r:id="rId17"/>
    <p:sldId id="329" r:id="rId18"/>
    <p:sldId id="26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Gideon Roman" panose="020B0604020202020204" charset="0"/>
      <p:regular r:id="rId24"/>
    </p:embeddedFont>
    <p:embeddedFont>
      <p:font typeface="Gilda Display" panose="020B0604020202020204" charset="0"/>
      <p:regular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68"/>
            <p14:sldId id="328"/>
            <p14:sldId id="278"/>
            <p14:sldId id="279"/>
            <p14:sldId id="330"/>
            <p14:sldId id="261"/>
            <p14:sldId id="311"/>
            <p14:sldId id="260"/>
            <p14:sldId id="262"/>
            <p14:sldId id="322"/>
            <p14:sldId id="312"/>
            <p14:sldId id="314"/>
            <p14:sldId id="280"/>
            <p14:sldId id="325"/>
            <p14:sldId id="263"/>
            <p14:sldId id="32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AF0"/>
    <a:srgbClr val="AAA8A2"/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4:43:02.7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5T12:17:48.48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0,'6'2,"-1"0,1 0,0 0,-1 0,1 1,-1 0,9 6,-2-1,36 13,-42-20,0 1,0 0,0 0,-1 1,1 0,-1 0,0 0,0 0,0 1,0 0,-1 0,1 0,-1 1,6 8,-3 0,0 2,0-1,-2 1,0 0,-1 0,0 0,-1 0,-1 1,0 0,-1-1,-1 1,-2 16,0-11,0-1,-2 1,-1-1,0 0,-1 0,-1-1,-1 0,-17 30,8-20,-1-2,-1 1,-26 26,38-46,-1-1,0 0,0 0,-1-1,0 0,0 0,0-1,-1-1,1 1,-1-1,0-1,-1 0,-20 3,14-3,0-2,0 1,-1-2,-27-3,40 2,1 1,0-1,0 0,0-1,0 1,0-1,0 0,0 0,0 0,0 0,1-1,-1 1,1-1,0 0,0 0,0 0,0 0,0-1,1 1,-1-1,1 0,0 1,-2-7,-4-17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F7DF208-FB53-7E9C-01D9-394705C8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7163E9B5-0137-A748-6EF8-3C7761C07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FB966ABB-F7FC-8310-FF23-36BA0F696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9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A455C10-6BB7-BB5D-A0EC-EF6927C6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9DD73353-4677-F5CE-35B7-BD8DB4DF1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1CCA5CAE-7A93-FA5C-DF90-0BA51B042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249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>
          <a:extLst>
            <a:ext uri="{FF2B5EF4-FFF2-40B4-BE49-F238E27FC236}">
              <a16:creationId xmlns:a16="http://schemas.microsoft.com/office/drawing/2014/main" id="{4EBD2F47-A7DA-89A2-0DC5-DA02C66F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4dda1946d_4_2720:notes">
            <a:extLst>
              <a:ext uri="{FF2B5EF4-FFF2-40B4-BE49-F238E27FC236}">
                <a16:creationId xmlns:a16="http://schemas.microsoft.com/office/drawing/2014/main" id="{CFDFBC15-B319-A116-7B4E-CA7F4AC74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4dda1946d_4_2720:notes">
            <a:extLst>
              <a:ext uri="{FF2B5EF4-FFF2-40B4-BE49-F238E27FC236}">
                <a16:creationId xmlns:a16="http://schemas.microsoft.com/office/drawing/2014/main" id="{E7359A1E-CBA9-E55E-ABBD-C54E50DA6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0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ed77b9bf9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ed77b9bf9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E87347-0DC3-91E8-F9E5-52BF1D08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825503E2-6F60-D307-2344-E255AEDA3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871BDC5E-3381-258E-2106-B3A9036CF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683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656E638-40B7-1544-23AF-0F69F7CD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B900C0F-52FC-37C2-802B-7B45FABF7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FA6FC12E-2560-0BD8-4C30-1808F45A1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96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03F98EBE-E19A-4976-2CA0-A5EB98EA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ff9c4cb4_3_5:notes">
            <a:extLst>
              <a:ext uri="{FF2B5EF4-FFF2-40B4-BE49-F238E27FC236}">
                <a16:creationId xmlns:a16="http://schemas.microsoft.com/office/drawing/2014/main" id="{FB71853F-FE00-BD6D-F7F5-C8810D772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ff9c4cb4_3_5:notes">
            <a:extLst>
              <a:ext uri="{FF2B5EF4-FFF2-40B4-BE49-F238E27FC236}">
                <a16:creationId xmlns:a16="http://schemas.microsoft.com/office/drawing/2014/main" id="{71C0E343-6A9A-9BED-27CF-B3B51A59B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94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E965F5F1-AF8F-D2D2-2502-2ED167608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BA82B2FA-1F8D-C314-67B2-92FB1106E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97A1B6CC-4B6D-D095-5303-3270A19FF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1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03A89FE9-58A5-4AD5-2C80-8C4D2AB5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1863DF1-2597-8B27-1154-2FF1E5123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FC35B62B-D8AB-2BDD-D9F1-39DBF0151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873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77b9bf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77b9bf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7400" y="136100"/>
            <a:ext cx="9144000" cy="5006200"/>
            <a:chOff x="7400" y="136100"/>
            <a:chExt cx="9144000" cy="5006200"/>
          </a:xfrm>
        </p:grpSpPr>
        <p:sp>
          <p:nvSpPr>
            <p:cNvPr id="17" name="Google Shape;17;p3"/>
            <p:cNvSpPr/>
            <p:nvPr/>
          </p:nvSpPr>
          <p:spPr>
            <a:xfrm>
              <a:off x="148000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12400" y="1361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flipH="1">
              <a:off x="7400" y="4534500"/>
              <a:ext cx="9144000" cy="60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92200" y="1043325"/>
              <a:ext cx="2530500" cy="3491100"/>
            </a:xfrm>
            <a:prstGeom prst="round2SameRect">
              <a:avLst>
                <a:gd name="adj1" fmla="val 49818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3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-3375" y="-125"/>
            <a:ext cx="9144900" cy="5142275"/>
            <a:chOff x="-3375" y="-125"/>
            <a:chExt cx="9144900" cy="5142275"/>
          </a:xfrm>
        </p:grpSpPr>
        <p:sp>
          <p:nvSpPr>
            <p:cNvPr id="50" name="Google Shape;50;p7"/>
            <p:cNvSpPr/>
            <p:nvPr/>
          </p:nvSpPr>
          <p:spPr>
            <a:xfrm rot="10800000" flipH="1">
              <a:off x="-3375" y="-125"/>
              <a:ext cx="4055100" cy="4576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10800000" flipH="1">
              <a:off x="-3375" y="4569450"/>
              <a:ext cx="9144900" cy="5727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52" name="Google Shape;52;p7"/>
            <p:cNvSpPr txBox="1"/>
            <p:nvPr/>
          </p:nvSpPr>
          <p:spPr>
            <a:xfrm>
              <a:off x="8430724" y="5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135925" y="1805050"/>
            <a:ext cx="42948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135925" y="536100"/>
            <a:ext cx="42948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690517" y="1036040"/>
            <a:ext cx="2667300" cy="3533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25" y="0"/>
            <a:ext cx="9144025" cy="5143400"/>
            <a:chOff x="-25" y="0"/>
            <a:chExt cx="9144025" cy="5143400"/>
          </a:xfrm>
        </p:grpSpPr>
        <p:sp>
          <p:nvSpPr>
            <p:cNvPr id="108" name="Google Shape;108;p15"/>
            <p:cNvSpPr/>
            <p:nvPr/>
          </p:nvSpPr>
          <p:spPr>
            <a:xfrm flipH="1">
              <a:off x="-25" y="0"/>
              <a:ext cx="9144000" cy="12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7202400" y="4604000"/>
              <a:ext cx="1941600" cy="5394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5462453" y="4779242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8284074" y="10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7400" y="136100"/>
            <a:ext cx="10339950" cy="6784275"/>
            <a:chOff x="7400" y="136100"/>
            <a:chExt cx="10339950" cy="6784275"/>
          </a:xfrm>
        </p:grpSpPr>
        <p:sp>
          <p:nvSpPr>
            <p:cNvPr id="130" name="Google Shape;130;p18"/>
            <p:cNvSpPr/>
            <p:nvPr/>
          </p:nvSpPr>
          <p:spPr>
            <a:xfrm>
              <a:off x="87675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7400" y="3736500"/>
              <a:ext cx="9144000" cy="140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5892050" y="869375"/>
              <a:ext cx="4455300" cy="60510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87675" y="5395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2" hasCustomPrompt="1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" name="Google Shape;139;p19"/>
          <p:cNvSpPr/>
          <p:nvPr/>
        </p:nvSpPr>
        <p:spPr>
          <a:xfrm rot="10800000" flipH="1">
            <a:off x="0" y="1086001"/>
            <a:ext cx="9144000" cy="405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278324" y="5800"/>
            <a:ext cx="710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’’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2298275" y="3182675"/>
            <a:ext cx="5739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1106400" y="1200325"/>
            <a:ext cx="6931200" cy="17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1" r:id="rId7"/>
    <p:sldLayoutId id="2147483664" r:id="rId8"/>
    <p:sldLayoutId id="2147483665" r:id="rId9"/>
    <p:sldLayoutId id="2147483669" r:id="rId10"/>
    <p:sldLayoutId id="2147483670" r:id="rId11"/>
    <p:sldLayoutId id="2147483671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Temeljeno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: "f-</a:t>
            </a:r>
            <a:r>
              <a:rPr lang="en-US" dirty="0" err="1"/>
              <a:t>AnoGAN</a:t>
            </a:r>
            <a:r>
              <a:rPr lang="en-US" dirty="0"/>
              <a:t>: Fast Unsupervised Anomaly Detection with Generative Adversarial Networks"</a:t>
            </a:r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>
            <a:spLocks noGrp="1"/>
          </p:cNvSpPr>
          <p:nvPr>
            <p:ph type="title"/>
          </p:nvPr>
        </p:nvSpPr>
        <p:spPr>
          <a:xfrm>
            <a:off x="4135925" y="536100"/>
            <a:ext cx="42948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Kako se </a:t>
            </a:r>
            <a:r>
              <a:rPr lang="en-US" dirty="0" err="1"/>
              <a:t>trenira</a:t>
            </a:r>
            <a:r>
              <a:rPr lang="en-US" dirty="0"/>
              <a:t> encoder?</a:t>
            </a:r>
            <a:endParaRPr dirty="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ubTitle" idx="1"/>
          </p:nvPr>
        </p:nvSpPr>
        <p:spPr>
          <a:xfrm>
            <a:off x="4135925" y="1524000"/>
            <a:ext cx="42948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se </a:t>
            </a:r>
            <a:r>
              <a:rPr lang="en-US" dirty="0" err="1"/>
              <a:t>trenira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GAN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istreniran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Kad je generator </a:t>
            </a:r>
            <a:r>
              <a:rPr lang="en-US" dirty="0" err="1"/>
              <a:t>naučio</a:t>
            </a:r>
            <a:r>
              <a:rPr lang="en-US" dirty="0"/>
              <a:t> da </a:t>
            </a:r>
            <a:r>
              <a:rPr lang="en-US" dirty="0" err="1"/>
              <a:t>pravi</a:t>
            </a:r>
            <a:r>
              <a:rPr lang="en-US" dirty="0"/>
              <a:t> </a:t>
            </a:r>
            <a:r>
              <a:rPr lang="en-US" dirty="0" err="1"/>
              <a:t>normalne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,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kreće</a:t>
            </a:r>
            <a:r>
              <a:rPr lang="en-US" dirty="0"/>
              <a:t> encoder.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mapira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→ u </a:t>
            </a:r>
            <a:r>
              <a:rPr lang="en-US" dirty="0" err="1"/>
              <a:t>latentni</a:t>
            </a:r>
            <a:r>
              <a:rPr lang="en-US" dirty="0"/>
              <a:t> </a:t>
            </a:r>
            <a:r>
              <a:rPr lang="en-US" dirty="0" err="1"/>
              <a:t>prostor</a:t>
            </a:r>
            <a:r>
              <a:rPr lang="en-US" dirty="0"/>
              <a:t> </a:t>
            </a:r>
            <a:r>
              <a:rPr lang="en-US" dirty="0" err="1"/>
              <a:t>generatora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riječima</a:t>
            </a:r>
            <a:r>
              <a:rPr lang="en-US" dirty="0"/>
              <a:t>: GAN se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dirty="0" err="1"/>
              <a:t>normalne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se </a:t>
            </a:r>
            <a:r>
              <a:rPr lang="en-US" dirty="0" err="1"/>
              <a:t>trenira</a:t>
            </a:r>
            <a:r>
              <a:rPr lang="en-US" dirty="0"/>
              <a:t> da “</a:t>
            </a:r>
            <a:r>
              <a:rPr lang="en-US" dirty="0" err="1"/>
              <a:t>pročita</a:t>
            </a:r>
            <a:r>
              <a:rPr lang="en-US" dirty="0"/>
              <a:t>”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vrati</a:t>
            </a:r>
            <a:r>
              <a:rPr lang="en-US" dirty="0"/>
              <a:t>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latentni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Ali —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encoder </a:t>
            </a:r>
            <a:r>
              <a:rPr lang="en-US" dirty="0" err="1"/>
              <a:t>pratiti</a:t>
            </a:r>
            <a:r>
              <a:rPr lang="en-US" dirty="0"/>
              <a:t>? Tu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ključ</a:t>
            </a:r>
            <a:r>
              <a:rPr lang="en-US" dirty="0"/>
              <a:t>: tri </a:t>
            </a:r>
            <a:r>
              <a:rPr lang="en-US" dirty="0" err="1"/>
              <a:t>pristupa</a:t>
            </a:r>
            <a:r>
              <a:rPr lang="en-US" dirty="0"/>
              <a:t> — </a:t>
            </a:r>
            <a:r>
              <a:rPr lang="en-US" dirty="0" err="1"/>
              <a:t>ziz</a:t>
            </a:r>
            <a:r>
              <a:rPr lang="en-US" dirty="0"/>
              <a:t>, </a:t>
            </a:r>
            <a:r>
              <a:rPr lang="en-US" dirty="0" err="1"/>
              <a:t>izi</a:t>
            </a:r>
            <a:r>
              <a:rPr lang="en-US" dirty="0"/>
              <a:t>, </a:t>
            </a:r>
            <a:r>
              <a:rPr lang="en-US" dirty="0" err="1"/>
              <a:t>izif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367" name="Google Shape;367;p43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" name="Google Shape;368;p43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7CDCB3-0ABC-2D3A-25E2-78074A93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59" r="15126"/>
          <a:stretch>
            <a:fillRect/>
          </a:stretch>
        </p:blipFill>
        <p:spPr>
          <a:xfrm>
            <a:off x="324655" y="815339"/>
            <a:ext cx="3409145" cy="33171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71CE6A55-41BB-A7EE-3052-4A14F8BE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0024C3F-F576-F800-0676-F105B0A6F95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BB08D9-E080-9533-30E9-09782251AE28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2AB2DE-27E4-8C39-9AA0-22EC109A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9" y="552385"/>
            <a:ext cx="8555409" cy="40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512ED309-0E49-13D2-52BA-CE63C76A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97FE6F87-796D-A664-5045-D40E610F0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064" y="536108"/>
            <a:ext cx="87958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/>
              <a:t>Anomaly score se sastoji iz dvije komponente</a:t>
            </a:r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DDA4CC56-03DB-B8D2-EE98-A50E276D2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1999" y="2055116"/>
            <a:ext cx="4291585" cy="1614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je </a:t>
            </a:r>
            <a:r>
              <a:rPr lang="en-US" dirty="0" err="1"/>
              <a:t>razlika</a:t>
            </a:r>
            <a:r>
              <a:rPr lang="en-US" dirty="0"/>
              <a:t> u feature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r>
              <a:rPr lang="en-US" dirty="0"/>
              <a:t>:  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 = |f(x) − f(</a:t>
            </a:r>
            <a:r>
              <a:rPr lang="en-US" dirty="0" err="1"/>
              <a:t>x_norm</a:t>
            </a:r>
            <a:r>
              <a:rPr lang="en-US" dirty="0"/>
              <a:t>)|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f(x) = interne </a:t>
            </a:r>
            <a:r>
              <a:rPr lang="en-US" dirty="0" err="1"/>
              <a:t>karakteristike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naučio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discriminator </a:t>
            </a:r>
            <a:r>
              <a:rPr lang="en-US" dirty="0" err="1"/>
              <a:t>zna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normalna</a:t>
            </a:r>
            <a:r>
              <a:rPr lang="en-US" dirty="0"/>
              <a:t> retina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nešto</a:t>
            </a:r>
            <a:r>
              <a:rPr lang="en-US" dirty="0"/>
              <a:t> “</a:t>
            </a:r>
            <a:r>
              <a:rPr lang="en-US" dirty="0" err="1"/>
              <a:t>strukturno</a:t>
            </a:r>
            <a:r>
              <a:rPr lang="en-US" dirty="0"/>
              <a:t>” </a:t>
            </a:r>
            <a:r>
              <a:rPr lang="en-US" dirty="0" err="1"/>
              <a:t>odstupa</a:t>
            </a:r>
            <a:r>
              <a:rPr lang="en-US" dirty="0"/>
              <a:t> → feature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veća</a:t>
            </a:r>
            <a:endParaRPr lang="en-US" dirty="0"/>
          </a:p>
        </p:txBody>
      </p:sp>
      <p:sp>
        <p:nvSpPr>
          <p:cNvPr id="375" name="Google Shape;375;p44">
            <a:extLst>
              <a:ext uri="{FF2B5EF4-FFF2-40B4-BE49-F238E27FC236}">
                <a16:creationId xmlns:a16="http://schemas.microsoft.com/office/drawing/2014/main" id="{7A4ABF84-A7A6-B349-B786-037926E4DB8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488" y="2018542"/>
            <a:ext cx="4096511" cy="1614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razliku</a:t>
            </a:r>
            <a:r>
              <a:rPr lang="en-US" dirty="0"/>
              <a:t> u </a:t>
            </a:r>
            <a:r>
              <a:rPr lang="en-US" dirty="0" err="1"/>
              <a:t>pikselima</a:t>
            </a:r>
            <a:r>
              <a:rPr lang="en-US" dirty="0"/>
              <a:t>:  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 = |x − </a:t>
            </a:r>
            <a:r>
              <a:rPr lang="en-US" dirty="0" err="1"/>
              <a:t>x_norm</a:t>
            </a:r>
            <a:r>
              <a:rPr lang="en-US" dirty="0"/>
              <a:t>|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Ako je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zdrava</a:t>
            </a:r>
            <a:r>
              <a:rPr lang="en-US" dirty="0"/>
              <a:t> → </a:t>
            </a:r>
            <a:r>
              <a:rPr lang="en-US" dirty="0" err="1"/>
              <a:t>razlika</a:t>
            </a:r>
            <a:r>
              <a:rPr lang="en-US" dirty="0"/>
              <a:t> mala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Ako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 →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raste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</a:t>
            </a:r>
            <a:r>
              <a:rPr lang="en-US" dirty="0" err="1"/>
              <a:t>hvata</a:t>
            </a:r>
            <a:r>
              <a:rPr lang="en-US" dirty="0"/>
              <a:t> </a:t>
            </a:r>
            <a:r>
              <a:rPr lang="en-US" dirty="0" err="1"/>
              <a:t>lokalne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su:fluid</a:t>
            </a:r>
            <a:r>
              <a:rPr lang="en-US" dirty="0"/>
              <a:t>, </a:t>
            </a:r>
            <a:r>
              <a:rPr lang="en-US" dirty="0" err="1"/>
              <a:t>ožiljci</a:t>
            </a:r>
            <a:r>
              <a:rPr lang="en-US" dirty="0"/>
              <a:t>, rupture </a:t>
            </a:r>
            <a:r>
              <a:rPr lang="en-US" dirty="0" err="1"/>
              <a:t>slojeva</a:t>
            </a:r>
            <a:r>
              <a:rPr lang="en-US" dirty="0"/>
              <a:t>.</a:t>
            </a:r>
          </a:p>
        </p:txBody>
      </p:sp>
      <p:sp>
        <p:nvSpPr>
          <p:cNvPr id="376" name="Google Shape;376;p44">
            <a:extLst>
              <a:ext uri="{FF2B5EF4-FFF2-40B4-BE49-F238E27FC236}">
                <a16:creationId xmlns:a16="http://schemas.microsoft.com/office/drawing/2014/main" id="{9E22536F-70BB-A57F-AB65-AA02D40B0FA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48700" y="1228280"/>
            <a:ext cx="3018499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 — Pixel Residual</a:t>
            </a:r>
            <a:endParaRPr dirty="0"/>
          </a:p>
        </p:txBody>
      </p:sp>
      <p:sp>
        <p:nvSpPr>
          <p:cNvPr id="377" name="Google Shape;377;p44">
            <a:extLst>
              <a:ext uri="{FF2B5EF4-FFF2-40B4-BE49-F238E27FC236}">
                <a16:creationId xmlns:a16="http://schemas.microsoft.com/office/drawing/2014/main" id="{F3638DE3-5A50-8019-A524-CBCA1407FC7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91350" y="1228280"/>
            <a:ext cx="3018499" cy="912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 — Discriminator Feature Residual</a:t>
            </a:r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6BE24E-F0B2-82DF-0287-3901D72EDA9F}"/>
              </a:ext>
            </a:extLst>
          </p:cNvPr>
          <p:cNvCxnSpPr>
            <a:cxnSpLocks/>
          </p:cNvCxnSpPr>
          <p:nvPr/>
        </p:nvCxnSpPr>
        <p:spPr>
          <a:xfrm>
            <a:off x="8499238" y="4349314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BB1D429-997A-151A-CD8B-F99577048BA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337;p40">
            <a:extLst>
              <a:ext uri="{FF2B5EF4-FFF2-40B4-BE49-F238E27FC236}">
                <a16:creationId xmlns:a16="http://schemas.microsoft.com/office/drawing/2014/main" id="{42DD231C-5519-C850-4E88-CB348F722C59}"/>
              </a:ext>
            </a:extLst>
          </p:cNvPr>
          <p:cNvSpPr txBox="1">
            <a:spLocks/>
          </p:cNvSpPr>
          <p:nvPr/>
        </p:nvSpPr>
        <p:spPr>
          <a:xfrm>
            <a:off x="1979271" y="4242811"/>
            <a:ext cx="6884313" cy="108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sz="2500" dirty="0"/>
              <a:t>A(x)=AR+</a:t>
            </a:r>
            <a:r>
              <a:rPr lang="el-GR" sz="2500" dirty="0"/>
              <a:t>κ</a:t>
            </a:r>
            <a:r>
              <a:rPr lang="en-US" sz="2500" dirty="0"/>
              <a:t>*AD</a:t>
            </a:r>
          </a:p>
          <a:p>
            <a:pPr marL="0" indent="0"/>
            <a:r>
              <a:rPr lang="el-GR" sz="1200" dirty="0"/>
              <a:t>κ (</a:t>
            </a:r>
            <a:r>
              <a:rPr lang="en-US" sz="1200" dirty="0"/>
              <a:t>kappa) je </a:t>
            </a:r>
            <a:r>
              <a:rPr lang="en-US" sz="1200" dirty="0" err="1"/>
              <a:t>težinski</a:t>
            </a:r>
            <a:r>
              <a:rPr lang="en-US" sz="1200" dirty="0"/>
              <a:t> </a:t>
            </a:r>
            <a:r>
              <a:rPr lang="en-US" sz="1200" dirty="0" err="1"/>
              <a:t>faktor</a:t>
            </a:r>
            <a:r>
              <a:rPr lang="en-US" sz="1200" dirty="0"/>
              <a:t> koji </a:t>
            </a:r>
            <a:r>
              <a:rPr lang="en-US" sz="1200" dirty="0" err="1"/>
              <a:t>određuje</a:t>
            </a:r>
            <a:r>
              <a:rPr lang="en-US" sz="1200" dirty="0"/>
              <a:t> </a:t>
            </a:r>
            <a:r>
              <a:rPr lang="en-US" sz="1200" dirty="0" err="1"/>
              <a:t>koliko</a:t>
            </a:r>
            <a:r>
              <a:rPr lang="en-US" sz="1200" dirty="0"/>
              <a:t> je </a:t>
            </a:r>
            <a:r>
              <a:rPr lang="en-US" sz="1200" dirty="0" err="1"/>
              <a:t>važno</a:t>
            </a:r>
            <a:r>
              <a:rPr lang="en-US" sz="1200" dirty="0"/>
              <a:t> </a:t>
            </a:r>
            <a:r>
              <a:rPr lang="en-US" sz="1200" dirty="0" err="1"/>
              <a:t>globalno</a:t>
            </a:r>
            <a:r>
              <a:rPr lang="en-US" sz="1200" dirty="0"/>
              <a:t> </a:t>
            </a:r>
            <a:r>
              <a:rPr lang="en-US" sz="1200" dirty="0" err="1"/>
              <a:t>odstupanje</a:t>
            </a:r>
            <a:r>
              <a:rPr lang="en-US" sz="1200" dirty="0"/>
              <a:t> u </a:t>
            </a:r>
            <a:r>
              <a:rPr lang="en-US" sz="1200" dirty="0" err="1"/>
              <a:t>odnosu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lokalno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20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>
          <a:extLst>
            <a:ext uri="{FF2B5EF4-FFF2-40B4-BE49-F238E27FC236}">
              <a16:creationId xmlns:a16="http://schemas.microsoft.com/office/drawing/2014/main" id="{89EF9C91-BC80-8E39-62F2-2605D3E4D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">
            <a:extLst>
              <a:ext uri="{FF2B5EF4-FFF2-40B4-BE49-F238E27FC236}">
                <a16:creationId xmlns:a16="http://schemas.microsoft.com/office/drawing/2014/main" id="{92AD8637-285A-7565-8664-E3910679D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Lokalizacija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dirty="0"/>
          </a:p>
        </p:txBody>
      </p:sp>
      <p:cxnSp>
        <p:nvCxnSpPr>
          <p:cNvPr id="808" name="Google Shape;80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292648-7438-656B-C6B2-9EE4ED129194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Matplotlib - Heatmap">
            <a:extLst>
              <a:ext uri="{FF2B5EF4-FFF2-40B4-BE49-F238E27FC236}">
                <a16:creationId xmlns:a16="http://schemas.microsoft.com/office/drawing/2014/main" id="{F353398B-8A96-C1E0-09ED-2B8EF4B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48" y="1243895"/>
            <a:ext cx="4586669" cy="37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Validacija</a:t>
            </a:r>
            <a:r>
              <a:rPr lang="en-US" dirty="0"/>
              <a:t> </a:t>
            </a:r>
            <a:r>
              <a:rPr lang="en-US" dirty="0" err="1"/>
              <a:t>modela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Validacija je urađena na </a:t>
            </a:r>
            <a:r>
              <a:rPr lang="en-US" dirty="0"/>
              <a:t>4</a:t>
            </a:r>
            <a:r>
              <a:rPr lang="pl-PL" dirty="0"/>
              <a:t> nivoa</a:t>
            </a:r>
            <a:endParaRPr dirty="0"/>
          </a:p>
        </p:txBody>
      </p:sp>
      <p:sp>
        <p:nvSpPr>
          <p:cNvPr id="787" name="Google Shape;787;p61"/>
          <p:cNvSpPr txBox="1"/>
          <p:nvPr/>
        </p:nvSpPr>
        <p:spPr>
          <a:xfrm>
            <a:off x="7263583" y="12310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88" name="Google Shape;788;p6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9" name="Google Shape;789;p6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3F5F24D-DA68-FB85-6914-5AD7771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BBFB3B-EE33-E561-7859-39D053C3C7B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02BD252-9DE2-7B5A-7515-38F069BA534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90F1F7-318A-8B2C-7A88-B066169D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6" r="11111"/>
          <a:stretch>
            <a:fillRect/>
          </a:stretch>
        </p:blipFill>
        <p:spPr bwMode="auto">
          <a:xfrm>
            <a:off x="950680" y="1535332"/>
            <a:ext cx="7242589" cy="2692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355;p42">
            <a:extLst>
              <a:ext uri="{FF2B5EF4-FFF2-40B4-BE49-F238E27FC236}">
                <a16:creationId xmlns:a16="http://schemas.microsoft.com/office/drawing/2014/main" id="{50CD930D-CB2B-F0F6-06C5-7DF2FAF60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4308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Podaci i preprocesiranje</a:t>
            </a:r>
          </a:p>
        </p:txBody>
      </p:sp>
    </p:spTree>
    <p:extLst>
      <p:ext uri="{BB962C8B-B14F-4D97-AF65-F5344CB8AC3E}">
        <p14:creationId xmlns:p14="http://schemas.microsoft.com/office/powerpoint/2010/main" val="373862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44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0" name="Google Shape;424;p46">
            <a:extLst>
              <a:ext uri="{FF2B5EF4-FFF2-40B4-BE49-F238E27FC236}">
                <a16:creationId xmlns:a16="http://schemas.microsoft.com/office/drawing/2014/main" id="{01CEA133-6614-2791-5C8B-780C1035F1A6}"/>
              </a:ext>
            </a:extLst>
          </p:cNvPr>
          <p:cNvSpPr txBox="1">
            <a:spLocks/>
          </p:cNvSpPr>
          <p:nvPr/>
        </p:nvSpPr>
        <p:spPr>
          <a:xfrm>
            <a:off x="680923" y="-442751"/>
            <a:ext cx="3625436" cy="1187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kvaliteta generisanih slika (Turing test)</a:t>
            </a:r>
          </a:p>
        </p:txBody>
      </p:sp>
      <p:sp>
        <p:nvSpPr>
          <p:cNvPr id="361" name="Google Shape;425;p46">
            <a:extLst>
              <a:ext uri="{FF2B5EF4-FFF2-40B4-BE49-F238E27FC236}">
                <a16:creationId xmlns:a16="http://schemas.microsoft.com/office/drawing/2014/main" id="{1CF89E98-85A5-1E3D-67E5-DBF9C297AE8C}"/>
              </a:ext>
            </a:extLst>
          </p:cNvPr>
          <p:cNvSpPr txBox="1">
            <a:spLocks/>
          </p:cNvSpPr>
          <p:nvPr/>
        </p:nvSpPr>
        <p:spPr>
          <a:xfrm>
            <a:off x="680923" y="2705540"/>
            <a:ext cx="3548977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encoder metoda (ziz / izi / izif</a:t>
            </a:r>
            <a:r>
              <a:rPr lang="en-US" sz="2000" dirty="0"/>
              <a:t>)</a:t>
            </a:r>
            <a:endParaRPr lang="en-US" sz="2000" b="1" dirty="0"/>
          </a:p>
        </p:txBody>
      </p:sp>
      <p:sp>
        <p:nvSpPr>
          <p:cNvPr id="362" name="Google Shape;426;p46">
            <a:extLst>
              <a:ext uri="{FF2B5EF4-FFF2-40B4-BE49-F238E27FC236}">
                <a16:creationId xmlns:a16="http://schemas.microsoft.com/office/drawing/2014/main" id="{02C003F2-F1D9-4A40-4463-40C69D167251}"/>
              </a:ext>
            </a:extLst>
          </p:cNvPr>
          <p:cNvSpPr txBox="1">
            <a:spLocks/>
          </p:cNvSpPr>
          <p:nvPr/>
        </p:nvSpPr>
        <p:spPr>
          <a:xfrm>
            <a:off x="5103298" y="-280295"/>
            <a:ext cx="3625436" cy="86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detekcije anomalija</a:t>
            </a:r>
            <a:endParaRPr lang="en-US" sz="2000" dirty="0"/>
          </a:p>
        </p:txBody>
      </p:sp>
      <p:sp>
        <p:nvSpPr>
          <p:cNvPr id="363" name="Google Shape;427;p46">
            <a:extLst>
              <a:ext uri="{FF2B5EF4-FFF2-40B4-BE49-F238E27FC236}">
                <a16:creationId xmlns:a16="http://schemas.microsoft.com/office/drawing/2014/main" id="{2AD78931-4A2D-BDDB-DD2A-65F11FF892D3}"/>
              </a:ext>
            </a:extLst>
          </p:cNvPr>
          <p:cNvSpPr txBox="1">
            <a:spLocks/>
          </p:cNvSpPr>
          <p:nvPr/>
        </p:nvSpPr>
        <p:spPr>
          <a:xfrm>
            <a:off x="4953126" y="2732792"/>
            <a:ext cx="324822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lokalizacije anomalija</a:t>
            </a:r>
            <a:endParaRPr lang="en-US" sz="2000" dirty="0"/>
          </a:p>
        </p:txBody>
      </p:sp>
      <p:pic>
        <p:nvPicPr>
          <p:cNvPr id="2050" name="Picture 2" descr="OCT-based deep-learning models for the identification of retinal key signs  | Scientific Reports">
            <a:extLst>
              <a:ext uri="{FF2B5EF4-FFF2-40B4-BE49-F238E27FC236}">
                <a16:creationId xmlns:a16="http://schemas.microsoft.com/office/drawing/2014/main" id="{04AC32B7-0EED-2A6D-6E1C-B0CB16ED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13" y="873086"/>
            <a:ext cx="2392713" cy="15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ED854092-C219-50D4-A859-369E9AF0E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46" y="642379"/>
            <a:ext cx="2026140" cy="1846213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9377D719-337D-7A35-A6CA-C9F46FF9B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88" y="3221192"/>
            <a:ext cx="2920160" cy="1848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1394663-4707-B628-37E5-1B8CC252E039}"/>
                  </a:ext>
                </a:extLst>
              </p14:cNvPr>
              <p14:cNvContentPartPr/>
              <p14:nvPr/>
            </p14:nvContentPartPr>
            <p14:xfrm>
              <a:off x="412968" y="4511064"/>
              <a:ext cx="186840" cy="2707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1394663-4707-B628-37E5-1B8CC252E0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328" y="4403064"/>
                <a:ext cx="294480" cy="486360"/>
              </a:xfrm>
              <a:prstGeom prst="rect">
                <a:avLst/>
              </a:prstGeom>
            </p:spPr>
          </p:pic>
        </mc:Fallback>
      </mc:AlternateContent>
      <p:sp>
        <p:nvSpPr>
          <p:cNvPr id="401" name="Rectangle 400">
            <a:extLst>
              <a:ext uri="{FF2B5EF4-FFF2-40B4-BE49-F238E27FC236}">
                <a16:creationId xmlns:a16="http://schemas.microsoft.com/office/drawing/2014/main" id="{250E9429-3317-7F54-BC57-F8A2EF41BA76}"/>
              </a:ext>
            </a:extLst>
          </p:cNvPr>
          <p:cNvSpPr/>
          <p:nvPr/>
        </p:nvSpPr>
        <p:spPr>
          <a:xfrm>
            <a:off x="174063" y="4273843"/>
            <a:ext cx="1008561" cy="7770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001">
            <a:schemeClr val="lt2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95" name="Picture 394">
            <a:extLst>
              <a:ext uri="{FF2B5EF4-FFF2-40B4-BE49-F238E27FC236}">
                <a16:creationId xmlns:a16="http://schemas.microsoft.com/office/drawing/2014/main" id="{5FB8E036-AA35-460C-2F3A-8DCAE88AB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82" y="3282517"/>
            <a:ext cx="3548977" cy="17255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8EE4988-8964-B419-D71C-9F073307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33BACA-B455-CC63-6707-032451223F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C4BB03-6FB2-B251-86BD-2085D6EEAC44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148-70DB-E83C-5D56-3DAA668F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888039"/>
            <a:ext cx="9060646" cy="33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/>
          <p:nvPr/>
        </p:nvSpPr>
        <p:spPr>
          <a:xfrm>
            <a:off x="4907405" y="-819128"/>
            <a:ext cx="4236595" cy="73029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"/>
          </p:nvPr>
        </p:nvSpPr>
        <p:spPr>
          <a:xfrm>
            <a:off x="5356229" y="585787"/>
            <a:ext cx="2978793" cy="422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E1EAF0"/>
                </a:solidFill>
              </a:rPr>
              <a:t>Anomalija</a:t>
            </a:r>
            <a:r>
              <a:rPr lang="en-US" dirty="0">
                <a:solidFill>
                  <a:srgbClr val="E1EAF0"/>
                </a:solidFill>
              </a:rPr>
              <a:t> je </a:t>
            </a:r>
            <a:r>
              <a:rPr lang="en-US" dirty="0" err="1">
                <a:solidFill>
                  <a:srgbClr val="E1EAF0"/>
                </a:solidFill>
              </a:rPr>
              <a:t>bilo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koje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odstupanje</a:t>
            </a:r>
            <a:r>
              <a:rPr lang="en-US" dirty="0">
                <a:solidFill>
                  <a:srgbClr val="E1EAF0"/>
                </a:solidFill>
              </a:rPr>
              <a:t> od </a:t>
            </a:r>
            <a:r>
              <a:rPr lang="en-US" dirty="0" err="1">
                <a:solidFill>
                  <a:srgbClr val="E1EAF0"/>
                </a:solidFill>
              </a:rPr>
              <a:t>očekivanog</a:t>
            </a:r>
            <a:r>
              <a:rPr lang="en-US" dirty="0">
                <a:solidFill>
                  <a:srgbClr val="E1EAF0"/>
                </a:solidFill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ili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normalnog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ponašanja</a:t>
            </a:r>
            <a:r>
              <a:rPr lang="en-US" dirty="0">
                <a:solidFill>
                  <a:srgbClr val="E1EAF0"/>
                </a:solidFill>
              </a:rPr>
              <a:t> u </a:t>
            </a:r>
            <a:r>
              <a:rPr lang="en-US" dirty="0" err="1">
                <a:solidFill>
                  <a:srgbClr val="E1EAF0"/>
                </a:solidFill>
              </a:rPr>
              <a:t>specifičnom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kontekstu</a:t>
            </a:r>
            <a:r>
              <a:rPr lang="en-US" dirty="0">
                <a:solidFill>
                  <a:srgbClr val="E1EAF0"/>
                </a:solidFill>
              </a:rPr>
              <a:t>.</a:t>
            </a:r>
            <a:endParaRPr dirty="0">
              <a:solidFill>
                <a:srgbClr val="E1EAF0"/>
              </a:solidFill>
            </a:endParaRPr>
          </a:p>
        </p:txBody>
      </p:sp>
      <p:cxnSp>
        <p:nvCxnSpPr>
          <p:cNvPr id="525" name="Google Shape;525;p49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49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8F0CE40-2F6B-F9E0-677E-DD0D6A48F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" y="1073698"/>
            <a:ext cx="4878619" cy="32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>
          <a:extLst>
            <a:ext uri="{FF2B5EF4-FFF2-40B4-BE49-F238E27FC236}">
              <a16:creationId xmlns:a16="http://schemas.microsoft.com/office/drawing/2014/main" id="{5C3687B2-6DF7-814D-CF11-9F6C5E43F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>
            <a:extLst>
              <a:ext uri="{FF2B5EF4-FFF2-40B4-BE49-F238E27FC236}">
                <a16:creationId xmlns:a16="http://schemas.microsoft.com/office/drawing/2014/main" id="{DCC31723-7E52-E6B2-E617-CE1ADA02E6EE}"/>
              </a:ext>
            </a:extLst>
          </p:cNvPr>
          <p:cNvSpPr/>
          <p:nvPr/>
        </p:nvSpPr>
        <p:spPr>
          <a:xfrm rot="-5400000">
            <a:off x="3374327" y="-626247"/>
            <a:ext cx="4236595" cy="73029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cxnSp>
        <p:nvCxnSpPr>
          <p:cNvPr id="525" name="Google Shape;525;p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F7A5B2-395B-3A92-1179-0016409DBEEE}"/>
              </a:ext>
            </a:extLst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4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91A0372-8EF3-D976-0E27-FF3D74175EAF}"/>
              </a:ext>
            </a:extLst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Component-aware anomaly detection framework for adjustable and logical  industrial visual inspection - ScienceDirect">
            <a:extLst>
              <a:ext uri="{FF2B5EF4-FFF2-40B4-BE49-F238E27FC236}">
                <a16:creationId xmlns:a16="http://schemas.microsoft.com/office/drawing/2014/main" id="{090CF69B-EEC0-698D-2E77-CF96C4CC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" y="906905"/>
            <a:ext cx="9131268" cy="36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9"/>
          <p:cNvSpPr txBox="1">
            <a:spLocks noGrp="1"/>
          </p:cNvSpPr>
          <p:nvPr>
            <p:ph type="title"/>
          </p:nvPr>
        </p:nvSpPr>
        <p:spPr>
          <a:xfrm>
            <a:off x="1697134" y="46321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Nadgledano</a:t>
            </a:r>
            <a:r>
              <a:rPr lang="en-US" dirty="0"/>
              <a:t> </a:t>
            </a:r>
            <a:r>
              <a:rPr lang="en-US" dirty="0" err="1"/>
              <a:t>učenje</a:t>
            </a:r>
            <a:endParaRPr dirty="0"/>
          </a:p>
        </p:txBody>
      </p:sp>
      <p:sp>
        <p:nvSpPr>
          <p:cNvPr id="642" name="Google Shape;642;p59"/>
          <p:cNvSpPr txBox="1">
            <a:spLocks noGrp="1"/>
          </p:cNvSpPr>
          <p:nvPr>
            <p:ph type="subTitle" idx="1"/>
          </p:nvPr>
        </p:nvSpPr>
        <p:spPr>
          <a:xfrm>
            <a:off x="271599" y="1136471"/>
            <a:ext cx="4550432" cy="1931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Definicija</a:t>
            </a:r>
            <a:r>
              <a:rPr lang="en-US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koji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labelu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Karakteristike</a:t>
            </a:r>
            <a:r>
              <a:rPr lang="en-US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Potrebne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označene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anotacije</a:t>
            </a:r>
            <a:r>
              <a:rPr lang="en-US" dirty="0"/>
              <a:t> </a:t>
            </a:r>
            <a:r>
              <a:rPr lang="en-US" dirty="0" err="1"/>
              <a:t>eksperta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prepoznaje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ono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je </a:t>
            </a:r>
            <a:r>
              <a:rPr lang="en-US" dirty="0" err="1"/>
              <a:t>treniran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Odlična</a:t>
            </a:r>
            <a:r>
              <a:rPr lang="en-US" dirty="0"/>
              <a:t>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labela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definisane</a:t>
            </a:r>
            <a:r>
              <a:rPr lang="en-US" dirty="0"/>
              <a:t> </a:t>
            </a:r>
            <a:r>
              <a:rPr lang="en-US" dirty="0" err="1"/>
              <a:t>klase</a:t>
            </a:r>
            <a:endParaRPr dirty="0"/>
          </a:p>
        </p:txBody>
      </p:sp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3556834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5019454" y="40225"/>
            <a:ext cx="3174984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Nenadgledano</a:t>
            </a:r>
            <a:r>
              <a:rPr lang="en-US" dirty="0"/>
              <a:t> </a:t>
            </a:r>
            <a:r>
              <a:rPr lang="en-US" dirty="0" err="1"/>
              <a:t>učenje</a:t>
            </a:r>
            <a:endParaRPr lang="en-US" dirty="0"/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5019454" y="1154759"/>
            <a:ext cx="4124546" cy="193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dirty="0" err="1"/>
              <a:t>Definicija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uči</a:t>
            </a:r>
            <a:r>
              <a:rPr lang="en-US" dirty="0"/>
              <a:t> bez </a:t>
            </a:r>
            <a:r>
              <a:rPr lang="en-US" dirty="0" err="1"/>
              <a:t>labela</a:t>
            </a:r>
            <a:r>
              <a:rPr lang="en-US" dirty="0"/>
              <a:t> —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neoznačenim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.</a:t>
            </a:r>
          </a:p>
          <a:p>
            <a:pPr marL="0" indent="0"/>
            <a:r>
              <a:rPr lang="en-US" dirty="0" err="1"/>
              <a:t>Karakteristike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normalno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odstupa</a:t>
            </a:r>
            <a:r>
              <a:rPr lang="en-US" dirty="0"/>
              <a:t> →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Korisno</a:t>
            </a:r>
            <a:r>
              <a:rPr lang="en-US" dirty="0"/>
              <a:t> za </a:t>
            </a:r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novosti</a:t>
            </a:r>
            <a:r>
              <a:rPr lang="en-US" dirty="0"/>
              <a:t> (novelty detection)</a:t>
            </a:r>
          </a:p>
        </p:txBody>
      </p:sp>
      <p:pic>
        <p:nvPicPr>
          <p:cNvPr id="1028" name="Picture 4" descr="Supervised versus Unsupervised Learning - Explained |">
            <a:extLst>
              <a:ext uri="{FF2B5EF4-FFF2-40B4-BE49-F238E27FC236}">
                <a16:creationId xmlns:a16="http://schemas.microsoft.com/office/drawing/2014/main" id="{1D377FF8-241C-476B-02DB-D6A08AF8E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 b="10934"/>
          <a:stretch>
            <a:fillRect/>
          </a:stretch>
        </p:blipFill>
        <p:spPr bwMode="auto">
          <a:xfrm>
            <a:off x="5097124" y="3262713"/>
            <a:ext cx="3969205" cy="16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82E9B1-7DC8-2195-3287-E7CD9195D03E}"/>
                  </a:ext>
                </a:extLst>
              </p14:cNvPr>
              <p14:cNvContentPartPr/>
              <p14:nvPr/>
            </p14:nvContentPartPr>
            <p14:xfrm>
              <a:off x="6939980" y="386730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82E9B1-7DC8-2195-3287-E7CD9195D0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7340" y="380430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7EC157-546A-75E2-3AF8-EF474208D0BB}"/>
              </a:ext>
            </a:extLst>
          </p:cNvPr>
          <p:cNvSpPr/>
          <p:nvPr/>
        </p:nvSpPr>
        <p:spPr>
          <a:xfrm>
            <a:off x="71438" y="4057650"/>
            <a:ext cx="935831" cy="978693"/>
          </a:xfrm>
          <a:prstGeom prst="rect">
            <a:avLst/>
          </a:prstGeom>
          <a:solidFill>
            <a:srgbClr val="E1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18A864-9DFD-AEF5-907E-77F37C434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6814"/>
          <a:stretch>
            <a:fillRect/>
          </a:stretch>
        </p:blipFill>
        <p:spPr bwMode="auto">
          <a:xfrm>
            <a:off x="490203" y="3262713"/>
            <a:ext cx="4113224" cy="1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FD110B2-846A-C5A6-B497-45247155A187}"/>
              </a:ext>
            </a:extLst>
          </p:cNvPr>
          <p:cNvSpPr/>
          <p:nvPr/>
        </p:nvSpPr>
        <p:spPr>
          <a:xfrm>
            <a:off x="1627605" y="3265047"/>
            <a:ext cx="1491522" cy="262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50" name="Picture 2" descr="Generative Adversarial Networks: Create Data from Noise | Toptal®">
            <a:extLst>
              <a:ext uri="{FF2B5EF4-FFF2-40B4-BE49-F238E27FC236}">
                <a16:creationId xmlns:a16="http://schemas.microsoft.com/office/drawing/2014/main" id="{AC10FE33-E34B-3C3D-909A-F99FF3B4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6" y="1071856"/>
            <a:ext cx="7551399" cy="39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3;p44">
            <a:extLst>
              <a:ext uri="{FF2B5EF4-FFF2-40B4-BE49-F238E27FC236}">
                <a16:creationId xmlns:a16="http://schemas.microsoft.com/office/drawing/2014/main" id="{B63A7062-32FA-66A4-13FE-7680161F4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4601" y="12158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dirty="0"/>
              <a:t>Kako f-AnoGAN uči šta je normalno?</a:t>
            </a:r>
          </a:p>
        </p:txBody>
      </p:sp>
      <p:sp>
        <p:nvSpPr>
          <p:cNvPr id="3" name="Google Shape;373;p44">
            <a:extLst>
              <a:ext uri="{FF2B5EF4-FFF2-40B4-BE49-F238E27FC236}">
                <a16:creationId xmlns:a16="http://schemas.microsoft.com/office/drawing/2014/main" id="{3CD5FA3C-2733-45A9-89E4-E85CF26C8C90}"/>
              </a:ext>
            </a:extLst>
          </p:cNvPr>
          <p:cNvSpPr txBox="1">
            <a:spLocks/>
          </p:cNvSpPr>
          <p:nvPr/>
        </p:nvSpPr>
        <p:spPr>
          <a:xfrm>
            <a:off x="1888119" y="651619"/>
            <a:ext cx="64145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pl-PL" sz="2000" dirty="0"/>
              <a:t>Faza 1:</a:t>
            </a:r>
            <a:r>
              <a:rPr lang="en-US" sz="2000" dirty="0"/>
              <a:t> </a:t>
            </a:r>
            <a:r>
              <a:rPr lang="pl-PL" sz="2000" dirty="0"/>
              <a:t>Treniranje na zdravim slikama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6E7D22F5-5E16-06ED-5EB7-D289C017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9326A87-66AF-8217-1214-2662880FBFB0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936B27-F0AD-F80E-03AF-1F414081B883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52" name="Picture 4" descr="ezgif com-gif-maker">
            <a:extLst>
              <a:ext uri="{FF2B5EF4-FFF2-40B4-BE49-F238E27FC236}">
                <a16:creationId xmlns:a16="http://schemas.microsoft.com/office/drawing/2014/main" id="{B85DF5A8-AE3D-90AA-6348-609E338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1" y="646176"/>
            <a:ext cx="7727517" cy="4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2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GAN </a:t>
            </a:r>
            <a:r>
              <a:rPr lang="en-US" dirty="0"/>
              <a:t>vs</a:t>
            </a:r>
            <a:r>
              <a:rPr lang="pl-PL" dirty="0"/>
              <a:t> WGAN?</a:t>
            </a:r>
          </a:p>
        </p:txBody>
      </p:sp>
      <p:sp>
        <p:nvSpPr>
          <p:cNvPr id="356" name="Google Shape;356;p42"/>
          <p:cNvSpPr txBox="1">
            <a:spLocks noGrp="1"/>
          </p:cNvSpPr>
          <p:nvPr>
            <p:ph type="subTitle" idx="1"/>
          </p:nvPr>
        </p:nvSpPr>
        <p:spPr>
          <a:xfrm>
            <a:off x="4158802" y="1272213"/>
            <a:ext cx="4811136" cy="189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WGAN </a:t>
            </a:r>
            <a:r>
              <a:rPr lang="en-US" dirty="0" err="1"/>
              <a:t>zamjenjuje</a:t>
            </a:r>
            <a:r>
              <a:rPr lang="en-US" dirty="0"/>
              <a:t> JS divergence </a:t>
            </a:r>
            <a:r>
              <a:rPr lang="en-US" dirty="0" err="1"/>
              <a:t>sa</a:t>
            </a:r>
            <a:r>
              <a:rPr lang="en-US" dirty="0"/>
              <a:t> Wasserstein </a:t>
            </a:r>
            <a:r>
              <a:rPr lang="en-US" dirty="0" err="1"/>
              <a:t>udaljenošću</a:t>
            </a:r>
            <a:r>
              <a:rPr lang="en-US" dirty="0"/>
              <a:t>. </a:t>
            </a:r>
          </a:p>
          <a:p>
            <a:pPr marL="0" indent="0"/>
            <a:r>
              <a:rPr lang="en-US" dirty="0" err="1"/>
              <a:t>Uvodi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b="1" dirty="0" err="1"/>
              <a:t>kritičara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r>
              <a:rPr lang="en-US" dirty="0"/>
              <a:t>.</a:t>
            </a:r>
          </a:p>
          <a:p>
            <a:r>
              <a:rPr lang="en-US" b="1" dirty="0"/>
              <a:t>Discriminator u GAN-u</a:t>
            </a:r>
          </a:p>
          <a:p>
            <a:r>
              <a:rPr lang="en-US" dirty="0"/>
              <a:t>→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verovatnoću</a:t>
            </a:r>
            <a:r>
              <a:rPr lang="en-US" dirty="0"/>
              <a:t> da je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realna</a:t>
            </a:r>
            <a:endParaRPr lang="en-US" dirty="0"/>
          </a:p>
          <a:p>
            <a:r>
              <a:rPr lang="en-US" b="1" dirty="0"/>
              <a:t>Critic u WGAN-u</a:t>
            </a:r>
          </a:p>
          <a:p>
            <a:r>
              <a:rPr lang="en-US" dirty="0"/>
              <a:t>→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klasifikator</a:t>
            </a:r>
            <a:r>
              <a:rPr lang="en-US" dirty="0"/>
              <a:t>,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diskretne</a:t>
            </a:r>
            <a:r>
              <a:rPr lang="en-US" dirty="0"/>
              <a:t> </a:t>
            </a:r>
            <a:r>
              <a:rPr lang="en-US" dirty="0" err="1"/>
              <a:t>odluke</a:t>
            </a:r>
            <a:r>
              <a:rPr lang="en-US" dirty="0"/>
              <a:t>,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kontinuiranu</a:t>
            </a:r>
            <a:r>
              <a:rPr lang="en-US" dirty="0"/>
              <a:t> </a:t>
            </a:r>
            <a:r>
              <a:rPr lang="en-US" dirty="0" err="1"/>
              <a:t>mjeru</a:t>
            </a:r>
            <a:r>
              <a:rPr lang="en-US" dirty="0"/>
              <a:t> </a:t>
            </a:r>
            <a:r>
              <a:rPr lang="en-US" dirty="0" err="1"/>
              <a:t>sličnosti</a:t>
            </a:r>
            <a:r>
              <a:rPr lang="en-US" dirty="0"/>
              <a:t> </a:t>
            </a:r>
            <a:r>
              <a:rPr lang="en-US" dirty="0" err="1"/>
              <a:t>realnoj</a:t>
            </a:r>
            <a:r>
              <a:rPr lang="en-US" dirty="0"/>
              <a:t> </a:t>
            </a:r>
            <a:r>
              <a:rPr lang="en-US" dirty="0" err="1"/>
              <a:t>distribuciji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sp>
        <p:nvSpPr>
          <p:cNvPr id="357" name="Google Shape;357;p42"/>
          <p:cNvSpPr txBox="1">
            <a:spLocks noGrp="1"/>
          </p:cNvSpPr>
          <p:nvPr>
            <p:ph type="subTitle" idx="2"/>
          </p:nvPr>
        </p:nvSpPr>
        <p:spPr>
          <a:xfrm>
            <a:off x="641763" y="1272213"/>
            <a:ext cx="3517039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dirty="0"/>
              <a:t>Loss funkcija GAN-a koristi Jensen–Shannon udaljenost (JS divergence) koja mjeri koliko se dvije distribucije razlikuju.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JS divergence "</a:t>
            </a:r>
            <a:r>
              <a:rPr lang="en-US" dirty="0" err="1"/>
              <a:t>kažnjava</a:t>
            </a:r>
            <a:r>
              <a:rPr lang="en-US" dirty="0"/>
              <a:t>" </a:t>
            </a:r>
            <a:r>
              <a:rPr lang="en-US" dirty="0" err="1"/>
              <a:t>razliku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preklapaju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Ako se </a:t>
            </a:r>
            <a:r>
              <a:rPr lang="en-US" b="1" dirty="0" err="1"/>
              <a:t>uopšte</a:t>
            </a:r>
            <a:r>
              <a:rPr lang="en-US" b="1" dirty="0"/>
              <a:t> ne </a:t>
            </a:r>
            <a:r>
              <a:rPr lang="en-US" b="1" dirty="0" err="1"/>
              <a:t>preklapaju</a:t>
            </a:r>
            <a:r>
              <a:rPr lang="en-US" b="1" dirty="0"/>
              <a:t> → </a:t>
            </a:r>
            <a:r>
              <a:rPr lang="en-US" b="1" dirty="0" err="1"/>
              <a:t>udaljenost</a:t>
            </a:r>
            <a:r>
              <a:rPr lang="en-US" b="1" dirty="0"/>
              <a:t> = </a:t>
            </a:r>
            <a:r>
              <a:rPr lang="en-US" b="1" dirty="0" err="1"/>
              <a:t>konstanta</a:t>
            </a:r>
            <a:r>
              <a:rPr lang="en-US" dirty="0"/>
              <a:t>, </a:t>
            </a:r>
            <a:r>
              <a:rPr lang="en-US" dirty="0" err="1"/>
              <a:t>gradijent</a:t>
            </a:r>
            <a:r>
              <a:rPr lang="en-US" dirty="0"/>
              <a:t> = 0.</a:t>
            </a:r>
          </a:p>
          <a:p>
            <a:r>
              <a:rPr lang="en-US" dirty="0"/>
              <a:t>➡ Generator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nikakvu</a:t>
            </a:r>
            <a:r>
              <a:rPr lang="en-US" dirty="0"/>
              <a:t> </a:t>
            </a:r>
            <a:r>
              <a:rPr lang="en-US" dirty="0" err="1"/>
              <a:t>informaciju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poboljša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  <a:p>
            <a:r>
              <a:rPr lang="en-US" dirty="0"/>
              <a:t>➡ Ovo </a:t>
            </a:r>
            <a:r>
              <a:rPr lang="en-US" dirty="0" err="1"/>
              <a:t>uništava</a:t>
            </a:r>
            <a:r>
              <a:rPr lang="en-US" dirty="0"/>
              <a:t> </a:t>
            </a:r>
            <a:r>
              <a:rPr lang="en-US" dirty="0" err="1"/>
              <a:t>treniranje</a:t>
            </a:r>
            <a:r>
              <a:rPr lang="en-US" dirty="0"/>
              <a:t> GAN-a.</a:t>
            </a:r>
          </a:p>
        </p:txBody>
      </p:sp>
      <p:cxnSp>
        <p:nvCxnSpPr>
          <p:cNvPr id="358" name="Google Shape;358;p42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1C563A65-6AE0-EA14-EB4C-309903BB0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2846" r="912" b="2942"/>
          <a:stretch>
            <a:fillRect/>
          </a:stretch>
        </p:blipFill>
        <p:spPr bwMode="auto">
          <a:xfrm>
            <a:off x="4985200" y="3214688"/>
            <a:ext cx="3180106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B6D60D0-4321-1E7E-E706-8B340554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6C77DEC-025E-4EE2-DEB0-7B67900A0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Zašto se uvodi “Lipschitz ograničenje” u WGAN-u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8EE6BE-AFE6-EFF5-6A0F-86E29AC73F8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181A9BB-A694-25E9-6A91-1A391A685D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" name="Google Shape;337;p40">
            <a:extLst>
              <a:ext uri="{FF2B5EF4-FFF2-40B4-BE49-F238E27FC236}">
                <a16:creationId xmlns:a16="http://schemas.microsoft.com/office/drawing/2014/main" id="{21884E59-392C-F935-1A34-CA6584912F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5488" y="1987298"/>
            <a:ext cx="8193024" cy="1748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 bi Wasserstein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ispravna</a:t>
            </a:r>
            <a:r>
              <a:rPr lang="en-US" dirty="0"/>
              <a:t>, critic mora </a:t>
            </a:r>
            <a:r>
              <a:rPr lang="en-US" dirty="0" err="1"/>
              <a:t>biti</a:t>
            </a:r>
            <a:r>
              <a:rPr lang="en-US" dirty="0"/>
              <a:t> 1-Lipschitz </a:t>
            </a:r>
            <a:r>
              <a:rPr lang="en-US" dirty="0" err="1"/>
              <a:t>funkcija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</a:t>
            </a:r>
            <a:r>
              <a:rPr lang="en-US" dirty="0" err="1"/>
              <a:t>znači</a:t>
            </a:r>
            <a:r>
              <a:rPr lang="en-US" dirty="0"/>
              <a:t>: </a:t>
            </a:r>
            <a:r>
              <a:rPr lang="en-US" dirty="0" err="1"/>
              <a:t>funkcija</a:t>
            </a:r>
            <a:r>
              <a:rPr lang="en-US" dirty="0"/>
              <a:t> se ne </a:t>
            </a:r>
            <a:r>
              <a:rPr lang="en-US" dirty="0" err="1"/>
              <a:t>smije</a:t>
            </a:r>
            <a:r>
              <a:rPr lang="en-US" dirty="0"/>
              <a:t> </a:t>
            </a:r>
            <a:r>
              <a:rPr lang="en-US" dirty="0" err="1"/>
              <a:t>mijenjati</a:t>
            </a:r>
            <a:r>
              <a:rPr lang="en-US" dirty="0"/>
              <a:t>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naglo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 </a:t>
            </a:r>
            <a:r>
              <a:rPr lang="en-US" dirty="0" err="1"/>
              <a:t>originalnom</a:t>
            </a:r>
            <a:r>
              <a:rPr lang="en-US" dirty="0"/>
              <a:t> WGAN-u se to </a:t>
            </a:r>
            <a:r>
              <a:rPr lang="en-US" dirty="0" err="1"/>
              <a:t>radi</a:t>
            </a:r>
            <a:r>
              <a:rPr lang="en-US" dirty="0"/>
              <a:t> “weight </a:t>
            </a:r>
            <a:r>
              <a:rPr lang="en-US" dirty="0" err="1"/>
              <a:t>clippingom</a:t>
            </a:r>
            <a:r>
              <a:rPr lang="en-US" dirty="0"/>
              <a:t>”,a u WGAN-GP (koji </a:t>
            </a:r>
            <a:r>
              <a:rPr lang="en-US" dirty="0" err="1"/>
              <a:t>koristi</a:t>
            </a:r>
            <a:r>
              <a:rPr lang="en-US" dirty="0"/>
              <a:t> f-</a:t>
            </a:r>
            <a:r>
              <a:rPr lang="en-US" dirty="0" err="1"/>
              <a:t>AnoGAN</a:t>
            </a:r>
            <a:r>
              <a:rPr lang="en-US" dirty="0"/>
              <a:t>) </a:t>
            </a:r>
            <a:r>
              <a:rPr lang="en-US" dirty="0" err="1"/>
              <a:t>uvodi</a:t>
            </a:r>
            <a:r>
              <a:rPr lang="en-US" dirty="0"/>
              <a:t> se gradient penalty,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stabilnije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preporučeno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4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319" y="947325"/>
            <a:ext cx="4455300" cy="27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Kako f-</a:t>
            </a:r>
            <a:r>
              <a:rPr lang="en-US" dirty="0" err="1"/>
              <a:t>AnoGAN</a:t>
            </a:r>
            <a:r>
              <a:rPr lang="en-US" dirty="0"/>
              <a:t>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prepoznaje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?</a:t>
            </a:r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193536" y="2644140"/>
            <a:ext cx="206739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F</a:t>
            </a:r>
            <a:r>
              <a:rPr lang="en" sz="4500" dirty="0"/>
              <a:t>AZA 2</a:t>
            </a:r>
            <a:endParaRPr sz="4500" dirty="0"/>
          </a:p>
        </p:txBody>
      </p:sp>
      <p:sp>
        <p:nvSpPr>
          <p:cNvPr id="348" name="Google Shape;348;p41"/>
          <p:cNvSpPr txBox="1"/>
          <p:nvPr/>
        </p:nvSpPr>
        <p:spPr>
          <a:xfrm>
            <a:off x="6637350" y="1201474"/>
            <a:ext cx="1040400" cy="104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 dirty="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BA2ADA2-1960-5F8A-32A6-21295320C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a Hamah Sahet Alassi"/>
                <a:ea typeface="Ara Hamah Sahet Alassi"/>
                <a:cs typeface="Ara Hamah Sahet Alassi"/>
                <a:sym typeface="Ara Hamah Sahet Alassi"/>
              </a:rPr>
              <a:t>Encoder </a:t>
            </a:r>
            <a:r>
              <a:rPr lang="en-US" dirty="0" err="1">
                <a:solidFill>
                  <a:srgbClr val="000000"/>
                </a:solidFill>
                <a:latin typeface="Ara Hamah Sahet Alassi"/>
                <a:ea typeface="Ara Hamah Sahet Alassi"/>
                <a:cs typeface="Ara Hamah Sahet Alassi"/>
                <a:sym typeface="Ara Hamah Sahet Alassi"/>
              </a:rPr>
              <a:t>treniranje</a:t>
            </a:r>
            <a:endParaRPr lang="en-US" dirty="0">
              <a:solidFill>
                <a:srgbClr val="000000"/>
              </a:solidFill>
              <a:latin typeface="Ara Hamah Sahet Alassi"/>
              <a:ea typeface="Ara Hamah Sahet Alassi"/>
              <a:cs typeface="Ara Hamah Sahet Alassi"/>
              <a:sym typeface="Ara Hamah Sahet Alass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580</Words>
  <Application>Microsoft Office PowerPoint</Application>
  <PresentationFormat>On-screen Show (16:9)</PresentationFormat>
  <Paragraphs>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Gilda Display</vt:lpstr>
      <vt:lpstr>Arial</vt:lpstr>
      <vt:lpstr>Ara Hamah Sahet Alassi</vt:lpstr>
      <vt:lpstr>Gideon Roman</vt:lpstr>
      <vt:lpstr>Bebas Neue</vt:lpstr>
      <vt:lpstr>Anaheim</vt:lpstr>
      <vt:lpstr>Nunito Light</vt:lpstr>
      <vt:lpstr>Argumentative Fallacy by Slidesgo</vt:lpstr>
      <vt:lpstr>Detekcija logičkih anomalija u 2D slikama pomoću f-AnoGAN modela</vt:lpstr>
      <vt:lpstr>PowerPoint Presentation</vt:lpstr>
      <vt:lpstr>PowerPoint Presentation</vt:lpstr>
      <vt:lpstr>Nadgledano učenje</vt:lpstr>
      <vt:lpstr>Kako f-AnoGAN uči šta je normalno?</vt:lpstr>
      <vt:lpstr>PowerPoint Presentation</vt:lpstr>
      <vt:lpstr>GAN vs WGAN?</vt:lpstr>
      <vt:lpstr>Zašto se uvodi “Lipschitz ograničenje” u WGAN-u</vt:lpstr>
      <vt:lpstr>Kako f-AnoGAN brzo prepoznaje anomalije?</vt:lpstr>
      <vt:lpstr>Kako se trenira encoder?</vt:lpstr>
      <vt:lpstr>PowerPoint Presentation</vt:lpstr>
      <vt:lpstr>Anomaly score se sastoji iz dvije komponente</vt:lpstr>
      <vt:lpstr>Lokalizacija anomalija</vt:lpstr>
      <vt:lpstr>Validacija modela</vt:lpstr>
      <vt:lpstr>Podaci i preprocesiranje</vt:lpstr>
      <vt:lpstr>PowerPoint Presentation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21</cp:revision>
  <dcterms:modified xsi:type="dcterms:W3CDTF">2025-12-06T11:53:59Z</dcterms:modified>
</cp:coreProperties>
</file>